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262" r:id="rId2"/>
    <p:sldId id="263" r:id="rId3"/>
    <p:sldId id="285" r:id="rId4"/>
    <p:sldId id="281" r:id="rId5"/>
    <p:sldId id="282" r:id="rId6"/>
    <p:sldId id="313" r:id="rId7"/>
    <p:sldId id="286" r:id="rId8"/>
    <p:sldId id="269" r:id="rId9"/>
    <p:sldId id="309" r:id="rId10"/>
    <p:sldId id="311" r:id="rId11"/>
    <p:sldId id="298" r:id="rId12"/>
    <p:sldId id="287" r:id="rId13"/>
    <p:sldId id="301" r:id="rId14"/>
    <p:sldId id="310" r:id="rId15"/>
    <p:sldId id="303" r:id="rId16"/>
    <p:sldId id="304" r:id="rId17"/>
    <p:sldId id="305" r:id="rId18"/>
    <p:sldId id="308" r:id="rId19"/>
    <p:sldId id="306" r:id="rId20"/>
    <p:sldId id="307" r:id="rId21"/>
    <p:sldId id="312" r:id="rId22"/>
    <p:sldId id="300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137"/>
    <p:restoredTop sz="94694"/>
  </p:normalViewPr>
  <p:slideViewPr>
    <p:cSldViewPr snapToGrid="0" snapToObjects="1">
      <p:cViewPr varScale="1">
        <p:scale>
          <a:sx n="127" d="100"/>
          <a:sy n="127" d="100"/>
        </p:scale>
        <p:origin x="184" y="2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JPG>
</file>

<file path=ppt/media/image2.tiff>
</file>

<file path=ppt/media/image3.png>
</file>

<file path=ppt/media/image4.tiff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81F58-131A-6349-A2E4-46A7DDA4C07E}" type="datetimeFigureOut">
              <a:rPr lang="en-US" smtClean="0"/>
              <a:t>9/20/16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D0BB18-8795-174D-BBB9-458EE0E6B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3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346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90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704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564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192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4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65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453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87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08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A4155-3ECA-A248-B830-0E6C86B9B078}" type="datetimeFigureOut">
              <a:rPr lang="en-US" smtClean="0"/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1C937-1E7D-8440-8F8A-F3ADA90E5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4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earn.adafruit.com/adafruit-micro-sd-breakout-board-card-tutorial/library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sdcard.org/downloads/formatter_3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hyperlink" Target="https://cdn-shop.adafruit.com/datasheets/Digital+humidity+and+temperature+sensor+AM2302.pdf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dafruit/DHT-sensor-library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hyperlink" Target="https://www.arduino.cc/en/Guide/Librari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8507" y="887783"/>
            <a:ext cx="7772400" cy="2251880"/>
          </a:xfrm>
        </p:spPr>
        <p:txBody>
          <a:bodyPr>
            <a:normAutofit/>
          </a:bodyPr>
          <a:lstStyle/>
          <a:p>
            <a:pPr fontAlgn="ctr">
              <a:lnSpc>
                <a:spcPct val="100000"/>
              </a:lnSpc>
            </a:pPr>
            <a:r>
              <a:rPr lang="en-US" sz="4400" dirty="0" smtClean="0">
                <a:latin typeface="+mn-lt"/>
              </a:rPr>
              <a:t>Lecture </a:t>
            </a:r>
            <a:r>
              <a:rPr lang="en-US" sz="4400" dirty="0">
                <a:latin typeface="+mn-lt"/>
              </a:rPr>
              <a:t>7</a:t>
            </a:r>
            <a:r>
              <a:rPr lang="en-US" dirty="0" smtClean="0">
                <a:latin typeface="+mn-lt"/>
              </a:rPr>
              <a:t/>
            </a:r>
            <a:br>
              <a:rPr lang="en-US" dirty="0" smtClean="0">
                <a:latin typeface="+mn-lt"/>
              </a:rPr>
            </a:br>
            <a:r>
              <a:rPr lang="en-US" sz="4000" dirty="0" err="1" smtClean="0">
                <a:latin typeface="+mn-lt"/>
              </a:rPr>
              <a:t>Datalogger</a:t>
            </a:r>
            <a:r>
              <a:rPr lang="en-US" sz="4000" dirty="0" smtClean="0">
                <a:latin typeface="+mn-lt"/>
              </a:rPr>
              <a:t> Programming Using Arduino – Part 2</a:t>
            </a:r>
            <a:endParaRPr lang="en-US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</a:rPr>
              <a:t>Jeffery S. Horsburgh</a:t>
            </a:r>
          </a:p>
          <a:p>
            <a:r>
              <a:rPr lang="en-US" sz="3200" dirty="0" smtClean="0"/>
              <a:t>Hydroinformatics</a:t>
            </a:r>
          </a:p>
          <a:p>
            <a:r>
              <a:rPr lang="en-US" sz="3200" dirty="0" smtClean="0"/>
              <a:t>Fall 2016</a:t>
            </a:r>
            <a:endParaRPr lang="en-US" sz="3200" dirty="0"/>
          </a:p>
        </p:txBody>
      </p:sp>
      <p:pic>
        <p:nvPicPr>
          <p:cNvPr id="4" name="Picture 16" descr="nsf4c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574607" y="5493756"/>
            <a:ext cx="876300" cy="87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6934955" y="6324600"/>
            <a:ext cx="22090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This work was funded by National Science Foundation Grants EPS 1135482 and EPS </a:t>
            </a:r>
            <a:r>
              <a:rPr lang="en-US" sz="900" dirty="0" smtClean="0"/>
              <a:t>1208732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440612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Arduino Library Manager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495" y="2700797"/>
            <a:ext cx="7069367" cy="399304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4440503" y="1561659"/>
            <a:ext cx="34310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1. Search for ”DHT”</a:t>
            </a:r>
            <a:endParaRPr lang="en-US" sz="32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832909" y="2146434"/>
            <a:ext cx="240632" cy="94663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97779" y="1523407"/>
            <a:ext cx="29434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2. Select the Library and Click “Install”</a:t>
            </a:r>
            <a:endParaRPr lang="en-US" sz="3200" dirty="0"/>
          </a:p>
        </p:txBody>
      </p:sp>
      <p:cxnSp>
        <p:nvCxnSpPr>
          <p:cNvPr id="11" name="Elbow Connector 10"/>
          <p:cNvCxnSpPr/>
          <p:nvPr/>
        </p:nvCxnSpPr>
        <p:spPr>
          <a:xfrm rot="16200000" flipH="1">
            <a:off x="827706" y="3252441"/>
            <a:ext cx="1604253" cy="1285504"/>
          </a:xfrm>
          <a:prstGeom prst="bentConnector3">
            <a:avLst>
              <a:gd name="adj1" fmla="val 99799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7403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the Sensor – “</a:t>
            </a:r>
            <a:r>
              <a:rPr lang="en-US" dirty="0" err="1" smtClean="0"/>
              <a:t>Measurement_Example</a:t>
            </a:r>
            <a:r>
              <a:rPr lang="en-US" dirty="0" smtClean="0"/>
              <a:t>” Sketch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705" y="1854947"/>
            <a:ext cx="4045158" cy="486811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3340155"/>
            <a:ext cx="3466754" cy="3361209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90352" y="1827078"/>
            <a:ext cx="7886700" cy="140348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Red </a:t>
            </a:r>
            <a:r>
              <a:rPr lang="en-US" dirty="0" smtClean="0">
                <a:sym typeface="Wingdings"/>
              </a:rPr>
              <a:t> +5V</a:t>
            </a:r>
          </a:p>
          <a:p>
            <a:r>
              <a:rPr lang="en-US" dirty="0" smtClean="0">
                <a:sym typeface="Wingdings"/>
              </a:rPr>
              <a:t>Black  Ground</a:t>
            </a:r>
          </a:p>
          <a:p>
            <a:r>
              <a:rPr lang="en-US" dirty="0" smtClean="0">
                <a:sym typeface="Wingdings"/>
              </a:rPr>
              <a:t>Yellow  Digital Pin 2</a:t>
            </a:r>
          </a:p>
        </p:txBody>
      </p:sp>
    </p:spTree>
    <p:extLst>
      <p:ext uri="{BB962C8B-B14F-4D97-AF65-F5344CB8AC3E}">
        <p14:creationId xmlns:p14="http://schemas.microsoft.com/office/powerpoint/2010/main" val="806077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turn it into a </a:t>
            </a:r>
            <a:r>
              <a:rPr lang="en-US" dirty="0" err="1" smtClean="0"/>
              <a:t>datalogger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Some things we have to figure out:</a:t>
            </a:r>
          </a:p>
          <a:p>
            <a:pPr marL="917575" lvl="1" indent="-460375">
              <a:buFont typeface="Wingdings" charset="2"/>
              <a:buChar char="ü"/>
            </a:pPr>
            <a:r>
              <a:rPr lang="en-US" sz="3600" dirty="0" smtClean="0"/>
              <a:t>Debugging</a:t>
            </a:r>
          </a:p>
          <a:p>
            <a:pPr marL="917575" lvl="1" indent="-460375">
              <a:buFont typeface="Wingdings" charset="2"/>
              <a:buChar char="ü"/>
            </a:pPr>
            <a:r>
              <a:rPr lang="en-US" sz="3600" dirty="0" smtClean="0"/>
              <a:t>Timing</a:t>
            </a:r>
          </a:p>
          <a:p>
            <a:pPr marL="917575" lvl="1" indent="-460375">
              <a:buFont typeface="Wingdings" charset="2"/>
              <a:buChar char="ü"/>
            </a:pPr>
            <a:r>
              <a:rPr lang="en-US" sz="3600" dirty="0" smtClean="0"/>
              <a:t>Interfacing with sensors and making measurements</a:t>
            </a:r>
          </a:p>
          <a:p>
            <a:pPr marL="917575" lvl="1" indent="-460375">
              <a:buFont typeface="Courier New" charset="0"/>
              <a:buChar char="o"/>
            </a:pPr>
            <a:r>
              <a:rPr lang="en-US" sz="3600" dirty="0" smtClean="0"/>
              <a:t>Recording data to a file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26270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Recording Data to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4263390" cy="476948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 Arduino UNO has no data recording capability</a:t>
            </a:r>
          </a:p>
          <a:p>
            <a:r>
              <a:rPr lang="en-US" dirty="0" smtClean="0"/>
              <a:t>You can output to a serial monitor and capture that as a file</a:t>
            </a:r>
          </a:p>
          <a:p>
            <a:r>
              <a:rPr lang="en-US" dirty="0" smtClean="0"/>
              <a:t>Requires your computer to be deployed with the Arduino and sensor (not ideal)</a:t>
            </a:r>
          </a:p>
          <a:p>
            <a:endParaRPr lang="en-US" dirty="0" smtClean="0"/>
          </a:p>
          <a:p>
            <a:r>
              <a:rPr lang="en-US" dirty="0" smtClean="0"/>
              <a:t>The answer – add a MicroSD </a:t>
            </a:r>
            <a:br>
              <a:rPr lang="en-US" dirty="0" smtClean="0"/>
            </a:br>
            <a:r>
              <a:rPr lang="en-US" dirty="0" smtClean="0"/>
              <a:t>Card Breakout board!</a:t>
            </a:r>
          </a:p>
          <a:p>
            <a:r>
              <a:rPr lang="en-US" dirty="0" smtClean="0"/>
              <a:t>MicroSD Card provides GB of storage for files</a:t>
            </a:r>
          </a:p>
          <a:p>
            <a:r>
              <a:rPr lang="en-US" dirty="0" smtClean="0"/>
              <a:t>Supports extended deployments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378" y="4389120"/>
            <a:ext cx="4022614" cy="24688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5832" y="1441486"/>
            <a:ext cx="3423837" cy="264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097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SD Card Library for Arduino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Already installed by default</a:t>
            </a:r>
          </a:p>
          <a:p>
            <a:r>
              <a:rPr lang="en-US" dirty="0" smtClean="0"/>
              <a:t>Enables reading and writing contents of an SD or MicroSD card</a:t>
            </a:r>
          </a:p>
          <a:p>
            <a:r>
              <a:rPr lang="en-US" dirty="0"/>
              <a:t>Examples of use: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learn.adafruit.com/adafruit-micro-sd-breakout-board-card-tutorial/library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054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Notes on the MicroSD Cards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They are strictly 3.3 volt devices!</a:t>
            </a:r>
          </a:p>
          <a:p>
            <a:r>
              <a:rPr lang="en-US" dirty="0" smtClean="0"/>
              <a:t>SD cards are raw storage, but can be formatted with a file system</a:t>
            </a:r>
          </a:p>
          <a:p>
            <a:r>
              <a:rPr lang="en-US" dirty="0" smtClean="0"/>
              <a:t>The SD cards in your kit should work with Arduino, Windows, and Mac (but some devices require a specific file system)</a:t>
            </a:r>
          </a:p>
          <a:p>
            <a:r>
              <a:rPr lang="en-US" u="sng" dirty="0" smtClean="0"/>
              <a:t>Don’t format</a:t>
            </a:r>
            <a:r>
              <a:rPr lang="en-US" dirty="0" smtClean="0"/>
              <a:t> unless you use the “official” formatter from: </a:t>
            </a:r>
            <a:r>
              <a:rPr lang="en-US" dirty="0">
                <a:hlinkClick r:id="rId2"/>
              </a:rPr>
              <a:t>https://www.sdcard.org/downloads/formatter_3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FAT32 is a good option for the file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95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210" y="309195"/>
            <a:ext cx="6243407" cy="64380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2050116"/>
          </a:xfrm>
        </p:spPr>
        <p:txBody>
          <a:bodyPr>
            <a:noAutofit/>
          </a:bodyPr>
          <a:lstStyle/>
          <a:p>
            <a:r>
              <a:rPr lang="en-US" sz="4800" smtClean="0"/>
              <a:t>Micro SD </a:t>
            </a:r>
            <a:br>
              <a:rPr lang="en-US" sz="4800" smtClean="0"/>
            </a:br>
            <a:r>
              <a:rPr lang="en-US" sz="4800" smtClean="0"/>
              <a:t>Breakout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4800" dirty="0" smtClean="0"/>
              <a:t>Wiring</a:t>
            </a:r>
            <a:endParaRPr lang="en-US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179199" y="3704095"/>
            <a:ext cx="42998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2238" lvl="1"/>
            <a:r>
              <a:rPr lang="en-US" dirty="0"/>
              <a:t>Breakout CS  --&gt; Arduino Digital Port 10</a:t>
            </a:r>
          </a:p>
          <a:p>
            <a:pPr marL="122238" lvl="1"/>
            <a:r>
              <a:rPr lang="en-US" dirty="0"/>
              <a:t>Breakout DI  --&gt; Arduino Digital Port 11</a:t>
            </a:r>
          </a:p>
          <a:p>
            <a:pPr marL="122238" lvl="1"/>
            <a:r>
              <a:rPr lang="en-US" dirty="0"/>
              <a:t>Breakout DO  --&gt; Arduino Digital Port 12</a:t>
            </a:r>
          </a:p>
          <a:p>
            <a:pPr marL="122238" lvl="1"/>
            <a:r>
              <a:rPr lang="en-US" dirty="0"/>
              <a:t>Breakout CLK --&gt; Arduino Digital Port 13</a:t>
            </a:r>
          </a:p>
          <a:p>
            <a:pPr marL="122238" lvl="1"/>
            <a:r>
              <a:rPr lang="en-US" dirty="0"/>
              <a:t>Breakout GND --&gt; Arduino </a:t>
            </a:r>
            <a:r>
              <a:rPr lang="en-US" dirty="0" smtClean="0"/>
              <a:t>GND</a:t>
            </a:r>
          </a:p>
          <a:p>
            <a:pPr marL="122238" lvl="1"/>
            <a:r>
              <a:rPr lang="en-US" dirty="0" smtClean="0"/>
              <a:t>Breakout </a:t>
            </a:r>
            <a:r>
              <a:rPr lang="en-US" dirty="0"/>
              <a:t>5V  --&gt; Arduino </a:t>
            </a:r>
            <a:r>
              <a:rPr lang="en-US" dirty="0" smtClean="0"/>
              <a:t>5V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7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the SD Card – </a:t>
            </a:r>
            <a:br>
              <a:rPr lang="en-US" dirty="0" smtClean="0"/>
            </a:br>
            <a:r>
              <a:rPr lang="en-US" dirty="0" smtClean="0"/>
              <a:t>“</a:t>
            </a:r>
            <a:r>
              <a:rPr lang="en-US" dirty="0" err="1" smtClean="0"/>
              <a:t>SD_CardInfo</a:t>
            </a:r>
            <a:r>
              <a:rPr lang="en-US" dirty="0" smtClean="0"/>
              <a:t>” 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30277"/>
            <a:ext cx="3586889" cy="4146685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Wire up the SD Card breakout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Open the “</a:t>
            </a:r>
            <a:r>
              <a:rPr lang="en-US" dirty="0" err="1" smtClean="0"/>
              <a:t>SD_CardInfo</a:t>
            </a:r>
            <a:r>
              <a:rPr lang="en-US" dirty="0" smtClean="0"/>
              <a:t>” sketch in the IDE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Load it onto the Arduino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Open your serial monitor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Should give you some diagnostic information about your SD Card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Useful for testing SD cards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617" y="1821629"/>
            <a:ext cx="4382083" cy="480789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735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should our output data file look like?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33" y="1897380"/>
            <a:ext cx="6080374" cy="68580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372860" y="2059805"/>
            <a:ext cx="215014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A descriptive </a:t>
            </a:r>
          </a:p>
          <a:p>
            <a:r>
              <a:rPr lang="en-US" sz="2800" dirty="0" smtClean="0"/>
              <a:t>header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404262" y="3179693"/>
            <a:ext cx="149271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Column </a:t>
            </a:r>
          </a:p>
          <a:p>
            <a:r>
              <a:rPr lang="en-US" sz="2800" dirty="0" smtClean="0"/>
              <a:t>headings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474244" y="4570526"/>
            <a:ext cx="16669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Comma separated values (CSV)</a:t>
            </a:r>
            <a:endParaRPr lang="en-US" sz="28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896978" y="2551897"/>
            <a:ext cx="150074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3"/>
          </p:cNvCxnSpPr>
          <p:nvPr/>
        </p:nvCxnSpPr>
        <p:spPr>
          <a:xfrm flipV="1">
            <a:off x="1896978" y="2916455"/>
            <a:ext cx="1500740" cy="74029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896978" y="5649628"/>
            <a:ext cx="150074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4002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file and write some data</a:t>
            </a:r>
            <a:br>
              <a:rPr lang="en-US" dirty="0" smtClean="0"/>
            </a:br>
            <a:r>
              <a:rPr lang="en-US" dirty="0" smtClean="0"/>
              <a:t>“</a:t>
            </a:r>
            <a:r>
              <a:rPr lang="en-US" dirty="0" err="1" smtClean="0"/>
              <a:t>SD_Write_Example</a:t>
            </a:r>
            <a:r>
              <a:rPr lang="en-US" dirty="0" smtClean="0"/>
              <a:t>” 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Pseudo Code</a:t>
            </a:r>
          </a:p>
          <a:p>
            <a:endParaRPr lang="en-US" dirty="0"/>
          </a:p>
          <a:p>
            <a:r>
              <a:rPr lang="en-US" dirty="0" smtClean="0"/>
              <a:t>In the </a:t>
            </a:r>
            <a:r>
              <a:rPr lang="en-US" b="1" dirty="0" smtClean="0"/>
              <a:t>setup</a:t>
            </a:r>
            <a:r>
              <a:rPr lang="en-US" dirty="0" smtClean="0"/>
              <a:t>() function:</a:t>
            </a:r>
          </a:p>
          <a:p>
            <a:pPr lvl="1"/>
            <a:r>
              <a:rPr lang="en-US" dirty="0" smtClean="0"/>
              <a:t>Open a serial port</a:t>
            </a:r>
          </a:p>
          <a:p>
            <a:pPr lvl="1"/>
            <a:r>
              <a:rPr lang="en-US" dirty="0" smtClean="0"/>
              <a:t>Initialize the SD card</a:t>
            </a:r>
          </a:p>
          <a:p>
            <a:pPr lvl="1"/>
            <a:r>
              <a:rPr lang="en-US" dirty="0" smtClean="0"/>
              <a:t>Open a file</a:t>
            </a:r>
          </a:p>
          <a:p>
            <a:pPr lvl="1"/>
            <a:r>
              <a:rPr lang="en-US" dirty="0" smtClean="0"/>
              <a:t>Write a couple of header lines</a:t>
            </a:r>
          </a:p>
          <a:p>
            <a:pPr lvl="1"/>
            <a:r>
              <a:rPr lang="en-US" dirty="0" smtClean="0"/>
              <a:t>Close the file</a:t>
            </a:r>
          </a:p>
          <a:p>
            <a:r>
              <a:rPr lang="en-US" dirty="0" smtClean="0"/>
              <a:t>In the </a:t>
            </a:r>
            <a:r>
              <a:rPr lang="en-US" b="1" dirty="0" smtClean="0"/>
              <a:t>loop</a:t>
            </a:r>
            <a:r>
              <a:rPr lang="en-US" dirty="0" smtClean="0"/>
              <a:t>() function</a:t>
            </a:r>
          </a:p>
          <a:p>
            <a:pPr lvl="1"/>
            <a:r>
              <a:rPr lang="en-US" dirty="0" smtClean="0"/>
              <a:t>Open the file</a:t>
            </a:r>
          </a:p>
          <a:p>
            <a:pPr lvl="1"/>
            <a:r>
              <a:rPr lang="en-US" dirty="0" smtClean="0"/>
              <a:t>Create a string with random </a:t>
            </a:r>
            <a:br>
              <a:rPr lang="en-US" dirty="0" smtClean="0"/>
            </a:br>
            <a:r>
              <a:rPr lang="en-US" dirty="0" smtClean="0"/>
              <a:t>values to write as a line to the file</a:t>
            </a:r>
          </a:p>
          <a:p>
            <a:pPr lvl="1"/>
            <a:r>
              <a:rPr lang="en-US" dirty="0" smtClean="0"/>
              <a:t>Print the string to the file</a:t>
            </a:r>
          </a:p>
          <a:p>
            <a:pPr lvl="1"/>
            <a:r>
              <a:rPr lang="en-US" dirty="0" smtClean="0"/>
              <a:t>Close the file</a:t>
            </a:r>
          </a:p>
          <a:p>
            <a:pPr lvl="1"/>
            <a:r>
              <a:rPr lang="en-US" dirty="0" smtClean="0"/>
              <a:t>Delay for 2 seconds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774" y="1904323"/>
            <a:ext cx="3330341" cy="5396440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3703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Learn basic data collection concepts for hydrologic data</a:t>
            </a:r>
          </a:p>
          <a:p>
            <a:pPr lvl="0"/>
            <a:r>
              <a:rPr lang="en-US" dirty="0" smtClean="0"/>
              <a:t>Examine more closely observation dimensionality, </a:t>
            </a:r>
            <a:r>
              <a:rPr lang="en-US" dirty="0"/>
              <a:t>including the scale triplet of support, spacing, and extent</a:t>
            </a:r>
          </a:p>
          <a:p>
            <a:pPr lvl="0"/>
            <a:r>
              <a:rPr lang="en-US" dirty="0" smtClean="0"/>
              <a:t>Learn </a:t>
            </a:r>
            <a:r>
              <a:rPr lang="en-US" dirty="0"/>
              <a:t>the basic </a:t>
            </a:r>
            <a:r>
              <a:rPr lang="en-US" dirty="0" err="1" smtClean="0"/>
              <a:t>datalogger</a:t>
            </a:r>
            <a:r>
              <a:rPr lang="en-US" dirty="0" smtClean="0"/>
              <a:t> program </a:t>
            </a:r>
            <a:r>
              <a:rPr lang="en-US" dirty="0"/>
              <a:t>structure for logging </a:t>
            </a:r>
            <a:r>
              <a:rPr lang="en-US" dirty="0" smtClean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58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turn it into a </a:t>
            </a:r>
            <a:r>
              <a:rPr lang="en-US" dirty="0" err="1" smtClean="0"/>
              <a:t>datalogger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Some things we have to figure out:</a:t>
            </a:r>
          </a:p>
          <a:p>
            <a:pPr marL="917575" lvl="1" indent="-460375">
              <a:buFont typeface="Wingdings" charset="2"/>
              <a:buChar char="ü"/>
            </a:pPr>
            <a:r>
              <a:rPr lang="en-US" sz="3600" dirty="0" smtClean="0"/>
              <a:t>Debugging</a:t>
            </a:r>
          </a:p>
          <a:p>
            <a:pPr marL="917575" lvl="1" indent="-460375">
              <a:buFont typeface="Wingdings" charset="2"/>
              <a:buChar char="ü"/>
            </a:pPr>
            <a:r>
              <a:rPr lang="en-US" sz="3600" dirty="0" smtClean="0"/>
              <a:t>Timing</a:t>
            </a:r>
          </a:p>
          <a:p>
            <a:pPr marL="917575" lvl="1" indent="-460375">
              <a:buFont typeface="Wingdings" charset="2"/>
              <a:buChar char="ü"/>
            </a:pPr>
            <a:r>
              <a:rPr lang="en-US" sz="3600" dirty="0" smtClean="0"/>
              <a:t>Interfacing with sensors and making measurements</a:t>
            </a:r>
          </a:p>
          <a:p>
            <a:pPr marL="917575" lvl="1" indent="-460375">
              <a:buFont typeface="Wingdings" charset="2"/>
              <a:buChar char="ü"/>
            </a:pPr>
            <a:r>
              <a:rPr lang="en-US" sz="3600" dirty="0" smtClean="0"/>
              <a:t>Recording data to a file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855630" y="5665568"/>
            <a:ext cx="74327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FF0000"/>
                </a:solidFill>
              </a:rPr>
              <a:t>You’ve got all the pieces you need now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4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958" y="163630"/>
            <a:ext cx="5986914" cy="1527060"/>
          </a:xfrm>
        </p:spPr>
        <p:txBody>
          <a:bodyPr/>
          <a:lstStyle/>
          <a:p>
            <a:r>
              <a:rPr lang="en-US" dirty="0" smtClean="0"/>
              <a:t>It will look something like this</a:t>
            </a:r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75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Interfacing Arduino (and other </a:t>
            </a:r>
            <a:r>
              <a:rPr lang="en-US" dirty="0" err="1" smtClean="0"/>
              <a:t>dataloggers</a:t>
            </a:r>
            <a:r>
              <a:rPr lang="en-US" dirty="0" smtClean="0"/>
              <a:t>) with sensors may be analog or digital</a:t>
            </a:r>
          </a:p>
          <a:p>
            <a:r>
              <a:rPr lang="en-US" dirty="0" smtClean="0"/>
              <a:t>Arduino libraries can be imported into sketches to extent functionality (e.g., for working with sensors)</a:t>
            </a:r>
          </a:p>
          <a:p>
            <a:r>
              <a:rPr lang="en-US" dirty="0" smtClean="0"/>
              <a:t>Arduinos can write to external SD storage</a:t>
            </a:r>
          </a:p>
          <a:p>
            <a:pPr lvl="1"/>
            <a:r>
              <a:rPr lang="en-US" dirty="0" smtClean="0"/>
              <a:t>SD cards provide a ton of space for files</a:t>
            </a:r>
          </a:p>
          <a:p>
            <a:pPr lvl="1"/>
            <a:r>
              <a:rPr lang="en-US" dirty="0" smtClean="0"/>
              <a:t>Relatively simple library provides functions for creating files, reading files, writing to files</a:t>
            </a:r>
          </a:p>
          <a:p>
            <a:pPr lvl="1"/>
            <a:r>
              <a:rPr lang="en-US" dirty="0" smtClean="0"/>
              <a:t>You should think carefully about the format of your file in planning for data collection (header, column headings, data structure, etc.)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07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turn an Arduino into a </a:t>
            </a:r>
            <a:r>
              <a:rPr lang="en-US" dirty="0" err="1" smtClean="0"/>
              <a:t>datalogger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Some things we have to figure out:</a:t>
            </a:r>
          </a:p>
          <a:p>
            <a:pPr marL="917575" lvl="1" indent="-460375">
              <a:buFont typeface="Wingdings" charset="2"/>
              <a:buChar char="ü"/>
            </a:pPr>
            <a:r>
              <a:rPr lang="en-US" sz="3600" dirty="0" smtClean="0"/>
              <a:t>Debugging</a:t>
            </a:r>
          </a:p>
          <a:p>
            <a:pPr marL="917575" lvl="1" indent="-460375">
              <a:buFont typeface="Wingdings" charset="2"/>
              <a:buChar char="ü"/>
            </a:pPr>
            <a:r>
              <a:rPr lang="en-US" sz="3600" dirty="0" smtClean="0"/>
              <a:t>Timing</a:t>
            </a:r>
          </a:p>
          <a:p>
            <a:pPr marL="917575" lvl="1" indent="-460375">
              <a:buFont typeface="Courier New" charset="0"/>
              <a:buChar char="o"/>
            </a:pPr>
            <a:r>
              <a:rPr lang="en-US" sz="3600" dirty="0" smtClean="0"/>
              <a:t>Interfacing with sensors and making measurements</a:t>
            </a:r>
          </a:p>
          <a:p>
            <a:pPr marL="917575" lvl="1" indent="-460375">
              <a:buFont typeface="Courier New" charset="0"/>
              <a:buChar char="o"/>
            </a:pPr>
            <a:r>
              <a:rPr lang="en-US" sz="3600" dirty="0" smtClean="0"/>
              <a:t>Recording data to a file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4150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Add a Sensor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AM2302 (wired version of the DHT22)</a:t>
            </a:r>
          </a:p>
          <a:p>
            <a:r>
              <a:rPr lang="en-US" dirty="0" smtClean="0"/>
              <a:t>Measures temperature and relative humidity</a:t>
            </a:r>
          </a:p>
          <a:p>
            <a:r>
              <a:rPr lang="en-US" dirty="0" smtClean="0"/>
              <a:t>Accuracy</a:t>
            </a:r>
          </a:p>
          <a:p>
            <a:pPr lvl="1"/>
            <a:r>
              <a:rPr lang="en-US" dirty="0" smtClean="0"/>
              <a:t>Temperature:  +- 0.5 Deg. C</a:t>
            </a:r>
          </a:p>
          <a:p>
            <a:pPr lvl="1"/>
            <a:r>
              <a:rPr lang="en-US" dirty="0" smtClean="0"/>
              <a:t>Relative Humidity:  +- 2% RH</a:t>
            </a:r>
          </a:p>
          <a:p>
            <a:r>
              <a:rPr lang="en-US" dirty="0" smtClean="0"/>
              <a:t>For $15 it’s an OK sensor</a:t>
            </a:r>
          </a:p>
          <a:p>
            <a:r>
              <a:rPr lang="en-US" dirty="0" smtClean="0"/>
              <a:t>Unfortunately, it’s SLOW – can only get new measurements every 2 seconds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780" y="0"/>
            <a:ext cx="2557220" cy="191923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2031" y="6392286"/>
            <a:ext cx="7499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https://</a:t>
            </a:r>
            <a:r>
              <a:rPr lang="en-US" sz="1400" dirty="0" smtClean="0">
                <a:hlinkClick r:id="rId3"/>
              </a:rPr>
              <a:t>cdn-shop.adafruit.com/datasheets/Digital+humidity+and+temperature+sensor+AM2302.pdf</a:t>
            </a:r>
            <a:r>
              <a:rPr lang="en-US" sz="1400" dirty="0" smtClean="0"/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3386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288" y="10141"/>
            <a:ext cx="7062889" cy="68478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690689"/>
          </a:xfrm>
        </p:spPr>
        <p:txBody>
          <a:bodyPr/>
          <a:lstStyle/>
          <a:p>
            <a:r>
              <a:rPr lang="en-US" dirty="0" smtClean="0"/>
              <a:t>Wiring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4773478"/>
            <a:ext cx="7886700" cy="140348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Red </a:t>
            </a:r>
            <a:r>
              <a:rPr lang="en-US" dirty="0" smtClean="0">
                <a:sym typeface="Wingdings"/>
              </a:rPr>
              <a:t> +5V</a:t>
            </a:r>
          </a:p>
          <a:p>
            <a:r>
              <a:rPr lang="en-US" dirty="0" smtClean="0">
                <a:sym typeface="Wingdings"/>
              </a:rPr>
              <a:t>Black  Ground</a:t>
            </a:r>
          </a:p>
          <a:p>
            <a:r>
              <a:rPr lang="en-US" dirty="0" smtClean="0">
                <a:sym typeface="Wingdings"/>
              </a:rPr>
              <a:t>Yellow  Digital Pin 2</a:t>
            </a:r>
          </a:p>
        </p:txBody>
      </p:sp>
    </p:spTree>
    <p:extLst>
      <p:ext uri="{BB962C8B-B14F-4D97-AF65-F5344CB8AC3E}">
        <p14:creationId xmlns:p14="http://schemas.microsoft.com/office/powerpoint/2010/main" val="1322424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Environmental 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3820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Purpose is to detect events or changes in the environment and provide a corresponding output – usually electrical or optical</a:t>
            </a:r>
          </a:p>
          <a:p>
            <a:r>
              <a:rPr lang="en-US" dirty="0" smtClean="0"/>
              <a:t>Signal is interpreted by or transmitted to a </a:t>
            </a:r>
            <a:r>
              <a:rPr lang="en-US" dirty="0" err="1" smtClean="0"/>
              <a:t>datalogger</a:t>
            </a:r>
            <a:endParaRPr lang="en-US" dirty="0" smtClean="0"/>
          </a:p>
          <a:p>
            <a:pPr lvl="1"/>
            <a:r>
              <a:rPr lang="en-US" b="1" u="sng" dirty="0" smtClean="0"/>
              <a:t>Analog</a:t>
            </a:r>
            <a:endParaRPr lang="en-US" dirty="0"/>
          </a:p>
          <a:p>
            <a:pPr lvl="2"/>
            <a:r>
              <a:rPr lang="en-US" dirty="0" smtClean="0"/>
              <a:t>A continuous voltage output </a:t>
            </a:r>
            <a:br>
              <a:rPr lang="en-US" dirty="0" smtClean="0"/>
            </a:br>
            <a:r>
              <a:rPr lang="en-US" dirty="0" smtClean="0"/>
              <a:t>proportional to the value of </a:t>
            </a:r>
            <a:br>
              <a:rPr lang="en-US" dirty="0" smtClean="0"/>
            </a:br>
            <a:r>
              <a:rPr lang="en-US" dirty="0" smtClean="0"/>
              <a:t>the observed variable</a:t>
            </a:r>
          </a:p>
          <a:p>
            <a:pPr lvl="2"/>
            <a:r>
              <a:rPr lang="en-US" dirty="0" err="1" smtClean="0"/>
              <a:t>Datalogger</a:t>
            </a:r>
            <a:r>
              <a:rPr lang="en-US" dirty="0" smtClean="0"/>
              <a:t> must interpret </a:t>
            </a:r>
            <a:br>
              <a:rPr lang="en-US" dirty="0" smtClean="0"/>
            </a:br>
            <a:r>
              <a:rPr lang="en-US" dirty="0" smtClean="0"/>
              <a:t>the result</a:t>
            </a:r>
          </a:p>
          <a:p>
            <a:pPr lvl="1"/>
            <a:r>
              <a:rPr lang="en-US" b="1" u="sng" dirty="0" smtClean="0"/>
              <a:t>Digital</a:t>
            </a:r>
          </a:p>
          <a:p>
            <a:pPr lvl="2"/>
            <a:r>
              <a:rPr lang="en-US" dirty="0" smtClean="0"/>
              <a:t>Sensor does all signal </a:t>
            </a:r>
            <a:br>
              <a:rPr lang="en-US" dirty="0" smtClean="0"/>
            </a:br>
            <a:r>
              <a:rPr lang="en-US" dirty="0" smtClean="0"/>
              <a:t>processing</a:t>
            </a:r>
          </a:p>
          <a:p>
            <a:pPr lvl="2"/>
            <a:r>
              <a:rPr lang="en-US" dirty="0" smtClean="0"/>
              <a:t>Reports a result encoded as a </a:t>
            </a:r>
            <a:br>
              <a:rPr lang="en-US" dirty="0" smtClean="0"/>
            </a:br>
            <a:r>
              <a:rPr lang="en-US" dirty="0" smtClean="0"/>
              <a:t>digital signal to the </a:t>
            </a:r>
            <a:r>
              <a:rPr lang="en-US" dirty="0" err="1" smtClean="0"/>
              <a:t>datalogger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661" y="3117850"/>
            <a:ext cx="3659533" cy="15303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3661" y="5264150"/>
            <a:ext cx="3841750" cy="136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4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690689"/>
          </a:xfrm>
        </p:spPr>
        <p:txBody>
          <a:bodyPr/>
          <a:lstStyle/>
          <a:p>
            <a:r>
              <a:rPr lang="en-US" dirty="0" smtClean="0"/>
              <a:t>Communications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36914"/>
            <a:ext cx="7886700" cy="4740049"/>
          </a:xfrm>
        </p:spPr>
        <p:txBody>
          <a:bodyPr>
            <a:normAutofit/>
          </a:bodyPr>
          <a:lstStyle/>
          <a:p>
            <a:r>
              <a:rPr lang="en-US" sz="3200" dirty="0" smtClean="0">
                <a:sym typeface="Wingdings"/>
              </a:rPr>
              <a:t>The AM2302 is a digital sensor</a:t>
            </a:r>
          </a:p>
          <a:p>
            <a:r>
              <a:rPr lang="en-US" sz="3200" dirty="0" smtClean="0">
                <a:sym typeface="Wingdings"/>
              </a:rPr>
              <a:t>1 </a:t>
            </a:r>
            <a:r>
              <a:rPr lang="en-US" sz="3200" dirty="0">
                <a:sym typeface="Wingdings"/>
              </a:rPr>
              <a:t>wire </a:t>
            </a:r>
            <a:r>
              <a:rPr lang="en-US" sz="3200" dirty="0" smtClean="0">
                <a:sym typeface="Wingdings"/>
              </a:rPr>
              <a:t>digital bus</a:t>
            </a:r>
          </a:p>
          <a:p>
            <a:r>
              <a:rPr lang="en-US" sz="3200" dirty="0" smtClean="0">
                <a:sym typeface="Wingdings"/>
              </a:rPr>
              <a:t>Complicated – and requires precise timing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77" y="3531781"/>
            <a:ext cx="8849572" cy="320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91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Arduino Libraries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Arduino code functions written by others with functionality that you may want to reuse</a:t>
            </a:r>
          </a:p>
          <a:p>
            <a:r>
              <a:rPr lang="en-US" dirty="0" smtClean="0"/>
              <a:t>The AM2302/DHT22 sensor has a library that we </a:t>
            </a:r>
            <a:r>
              <a:rPr lang="en-US" dirty="0"/>
              <a:t>can use: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github.com/adafruit/DHT-sensor-library</a:t>
            </a:r>
            <a:r>
              <a:rPr lang="en-US" dirty="0" smtClean="0"/>
              <a:t> </a:t>
            </a:r>
          </a:p>
          <a:p>
            <a:r>
              <a:rPr lang="en-US" dirty="0" smtClean="0"/>
              <a:t>Useful functions:</a:t>
            </a:r>
          </a:p>
          <a:p>
            <a:pPr lvl="1"/>
            <a:r>
              <a:rPr lang="en-US" b="1" dirty="0" err="1" smtClean="0"/>
              <a:t>readHumidity</a:t>
            </a:r>
            <a:r>
              <a:rPr lang="en-US" dirty="0" smtClean="0"/>
              <a:t>()</a:t>
            </a:r>
          </a:p>
          <a:p>
            <a:pPr lvl="1"/>
            <a:r>
              <a:rPr lang="en-US" b="1" dirty="0" err="1" smtClean="0"/>
              <a:t>readTemperature</a:t>
            </a:r>
            <a:r>
              <a:rPr lang="en-US" dirty="0" smtClean="0"/>
              <a:t>()</a:t>
            </a:r>
          </a:p>
          <a:p>
            <a:pPr lvl="1"/>
            <a:r>
              <a:rPr lang="en-US" b="1" dirty="0" err="1" smtClean="0"/>
              <a:t>convertCtoF</a:t>
            </a:r>
            <a:r>
              <a:rPr lang="en-US" dirty="0" smtClean="0"/>
              <a:t>()</a:t>
            </a:r>
          </a:p>
          <a:p>
            <a:pPr lvl="1"/>
            <a:r>
              <a:rPr lang="en-US" b="1" dirty="0" err="1" smtClean="0"/>
              <a:t>convertFtoC</a:t>
            </a:r>
            <a:r>
              <a:rPr lang="en-US" dirty="0" smtClean="0"/>
              <a:t>()</a:t>
            </a:r>
          </a:p>
          <a:p>
            <a:pPr lvl="1"/>
            <a:r>
              <a:rPr lang="en-US" b="1" dirty="0" err="1" smtClean="0"/>
              <a:t>computeHeatIndex</a:t>
            </a:r>
            <a:r>
              <a:rPr lang="en-US" dirty="0" smtClean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61848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"/>
            <a:ext cx="7886700" cy="162877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Arduino Library Download and Install</a:t>
            </a:r>
            <a:endParaRPr lang="en-US" sz="4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24219" r="23906"/>
          <a:stretch/>
        </p:blipFill>
        <p:spPr>
          <a:xfrm>
            <a:off x="2808470" y="2957060"/>
            <a:ext cx="6335530" cy="8544272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28650" y="1328286"/>
            <a:ext cx="7886700" cy="484867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Use the Arduino IDE Library Manager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Details: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www.arduino.cc/en/Guide/Libraries</a:t>
            </a:r>
            <a:r>
              <a:rPr lang="en-US" dirty="0" smtClean="0"/>
              <a:t> 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Click on the “Sketch” menu then “Include Library </a:t>
            </a:r>
            <a:r>
              <a:rPr lang="en-US" dirty="0" smtClean="0">
                <a:sym typeface="Wingdings"/>
              </a:rPr>
              <a:t> Manage Libraries”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854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6801</TotalTime>
  <Words>792</Words>
  <Application>Microsoft Macintosh PowerPoint</Application>
  <PresentationFormat>On-screen Show (4:3)</PresentationFormat>
  <Paragraphs>135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Wingdings</vt:lpstr>
      <vt:lpstr>Office Theme</vt:lpstr>
      <vt:lpstr>Lecture 7 Datalogger Programming Using Arduino – Part 2</vt:lpstr>
      <vt:lpstr>Objectives</vt:lpstr>
      <vt:lpstr>How do we turn an Arduino into a datalogger?</vt:lpstr>
      <vt:lpstr>Let’s Add a Sensor</vt:lpstr>
      <vt:lpstr>Wiring</vt:lpstr>
      <vt:lpstr>Environmental Sensors</vt:lpstr>
      <vt:lpstr>Communications</vt:lpstr>
      <vt:lpstr>Arduino Libraries</vt:lpstr>
      <vt:lpstr>Arduino Library Download and Install</vt:lpstr>
      <vt:lpstr>Arduino Library Manager</vt:lpstr>
      <vt:lpstr>Testing the Sensor – “Measurement_Example” Sketch</vt:lpstr>
      <vt:lpstr>How do we turn it into a datalogger?</vt:lpstr>
      <vt:lpstr>Recording Data to a File</vt:lpstr>
      <vt:lpstr>SD Card Library for Arduino</vt:lpstr>
      <vt:lpstr>Some Notes on the MicroSD Cards</vt:lpstr>
      <vt:lpstr>Micro SD  Breakout Wiring</vt:lpstr>
      <vt:lpstr>Testing the SD Card –  “SD_CardInfo” Sketch</vt:lpstr>
      <vt:lpstr>What should our output data file look like?</vt:lpstr>
      <vt:lpstr>Create a file and write some data “SD_Write_Example” Sketch</vt:lpstr>
      <vt:lpstr>How do we turn it into a datalogger?</vt:lpstr>
      <vt:lpstr>It will look something like this…</vt:lpstr>
      <vt:lpstr>Summary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Horsburgh</dc:creator>
  <cp:lastModifiedBy>Jeff Horsburgh</cp:lastModifiedBy>
  <cp:revision>148</cp:revision>
  <dcterms:created xsi:type="dcterms:W3CDTF">2016-08-10T16:26:58Z</dcterms:created>
  <dcterms:modified xsi:type="dcterms:W3CDTF">2016-09-20T19:01:08Z</dcterms:modified>
</cp:coreProperties>
</file>

<file path=docProps/thumbnail.jpeg>
</file>